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9" r:id="rId1"/>
  </p:sldMasterIdLst>
  <p:notesMasterIdLst>
    <p:notesMasterId r:id="rId11"/>
  </p:notesMasterIdLst>
  <p:sldIdLst>
    <p:sldId id="256" r:id="rId2"/>
    <p:sldId id="257" r:id="rId3"/>
    <p:sldId id="262" r:id="rId4"/>
    <p:sldId id="258" r:id="rId5"/>
    <p:sldId id="259" r:id="rId6"/>
    <p:sldId id="263" r:id="rId7"/>
    <p:sldId id="260" r:id="rId8"/>
    <p:sldId id="261"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75" d="100"/>
          <a:sy n="75" d="100"/>
        </p:scale>
        <p:origin x="96" y="5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11CAED-ABE3-4104-AEE3-344ED44E4ACE}" type="datetimeFigureOut">
              <a:rPr lang="en-US" smtClean="0"/>
              <a:t>3/13/2024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454F0-CCAD-41CB-B2C9-2537DDA34F27}" type="slidenum">
              <a:rPr lang="en-US" smtClean="0"/>
              <a:t>‹#›</a:t>
            </a:fld>
            <a:endParaRPr lang="en-US"/>
          </a:p>
        </p:txBody>
      </p:sp>
    </p:spTree>
    <p:extLst>
      <p:ext uri="{BB962C8B-B14F-4D97-AF65-F5344CB8AC3E}">
        <p14:creationId xmlns:p14="http://schemas.microsoft.com/office/powerpoint/2010/main" val="3111611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3/13/2024</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5132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3/13/2024</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677680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3/13/2024</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71332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3/13/2024</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251825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3/13/2024</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41606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3/13/2024</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465219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3/13/2024</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582898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3/13/2024</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048812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3/13/2024</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998275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3/13/2024</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987297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3/13/2024</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57793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3/13/2024</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1711086423"/>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2" r:id="rId6"/>
    <p:sldLayoutId id="2147483728" r:id="rId7"/>
    <p:sldLayoutId id="2147483729" r:id="rId8"/>
    <p:sldLayoutId id="2147483730" r:id="rId9"/>
    <p:sldLayoutId id="2147483731" r:id="rId10"/>
    <p:sldLayoutId id="2147483733" r:id="rId11"/>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D50F262-343C-4101-AB3C-9DA1072F7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53A275F-54B6-1101-004C-04D68C8913B9}"/>
              </a:ext>
            </a:extLst>
          </p:cNvPr>
          <p:cNvPicPr>
            <a:picLocks noChangeAspect="1"/>
          </p:cNvPicPr>
          <p:nvPr/>
        </p:nvPicPr>
        <p:blipFill rotWithShape="1">
          <a:blip r:embed="rId2"/>
          <a:srcRect l="53900"/>
          <a:stretch/>
        </p:blipFill>
        <p:spPr>
          <a:xfrm>
            <a:off x="7816130" y="10"/>
            <a:ext cx="4375870" cy="6857990"/>
          </a:xfrm>
          <a:custGeom>
            <a:avLst/>
            <a:gdLst/>
            <a:ahLst/>
            <a:cxnLst/>
            <a:rect l="l" t="t" r="r" b="b"/>
            <a:pathLst>
              <a:path w="4375870" h="6858000">
                <a:moveTo>
                  <a:pt x="4441" y="0"/>
                </a:moveTo>
                <a:lnTo>
                  <a:pt x="4375870" y="0"/>
                </a:lnTo>
                <a:lnTo>
                  <a:pt x="4375870" y="23"/>
                </a:lnTo>
                <a:lnTo>
                  <a:pt x="4375870"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6" name="Picture 5" descr="A picture containing venn diagram&#10;&#10;Description automatically generated">
            <a:extLst>
              <a:ext uri="{FF2B5EF4-FFF2-40B4-BE49-F238E27FC236}">
                <a16:creationId xmlns:a16="http://schemas.microsoft.com/office/drawing/2014/main" id="{9D65AC74-D003-40FC-9EFA-3B851E606376}"/>
              </a:ext>
            </a:extLst>
          </p:cNvPr>
          <p:cNvPicPr>
            <a:picLocks noChangeAspect="1"/>
          </p:cNvPicPr>
          <p:nvPr/>
        </p:nvPicPr>
        <p:blipFill rotWithShape="1">
          <a:blip r:embed="rId3">
            <a:extLst>
              <a:ext uri="{28A0092B-C50C-407E-A947-70E740481C1C}">
                <a14:useLocalDpi xmlns:a14="http://schemas.microsoft.com/office/drawing/2010/main" val="0"/>
              </a:ext>
            </a:extLst>
          </a:blip>
          <a:srcRect l="14066" r="13868"/>
          <a:stretch/>
        </p:blipFill>
        <p:spPr>
          <a:xfrm>
            <a:off x="3595404" y="31"/>
            <a:ext cx="4942298" cy="6857999"/>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p:spPr>
      </p:pic>
      <p:sp useBgFill="1">
        <p:nvSpPr>
          <p:cNvPr id="20" name="Freeform: Shape 19">
            <a:extLst>
              <a:ext uri="{FF2B5EF4-FFF2-40B4-BE49-F238E27FC236}">
                <a16:creationId xmlns:a16="http://schemas.microsoft.com/office/drawing/2014/main" id="{6A0924B3-0260-445E-AFD7-9533C0D1B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Freeform: Shape 21">
            <a:extLst>
              <a:ext uri="{FF2B5EF4-FFF2-40B4-BE49-F238E27FC236}">
                <a16:creationId xmlns:a16="http://schemas.microsoft.com/office/drawing/2014/main" id="{7C34E8CB-B972-4A94-8469-315C10C2A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421CE85-9B04-47D8-862F-790277691685}"/>
              </a:ext>
            </a:extLst>
          </p:cNvPr>
          <p:cNvSpPr>
            <a:spLocks noGrp="1"/>
          </p:cNvSpPr>
          <p:nvPr>
            <p:ph type="ctrTitle"/>
          </p:nvPr>
        </p:nvSpPr>
        <p:spPr>
          <a:xfrm>
            <a:off x="438913" y="1511589"/>
            <a:ext cx="3865458" cy="2896432"/>
          </a:xfrm>
        </p:spPr>
        <p:txBody>
          <a:bodyPr anchor="b">
            <a:normAutofit/>
          </a:bodyPr>
          <a:lstStyle/>
          <a:p>
            <a:r>
              <a:rPr lang="en-US" sz="4000"/>
              <a:t>VP-MFG.COM</a:t>
            </a:r>
          </a:p>
        </p:txBody>
      </p:sp>
      <p:sp>
        <p:nvSpPr>
          <p:cNvPr id="3" name="Subtitle 2">
            <a:extLst>
              <a:ext uri="{FF2B5EF4-FFF2-40B4-BE49-F238E27FC236}">
                <a16:creationId xmlns:a16="http://schemas.microsoft.com/office/drawing/2014/main" id="{F2A58878-04CF-4ED4-94BF-9F4CF20DBE2D}"/>
              </a:ext>
            </a:extLst>
          </p:cNvPr>
          <p:cNvSpPr>
            <a:spLocks noGrp="1"/>
          </p:cNvSpPr>
          <p:nvPr>
            <p:ph type="subTitle" idx="1"/>
          </p:nvPr>
        </p:nvSpPr>
        <p:spPr>
          <a:xfrm>
            <a:off x="438911" y="4769996"/>
            <a:ext cx="3430959" cy="1334930"/>
          </a:xfrm>
        </p:spPr>
        <p:txBody>
          <a:bodyPr>
            <a:normAutofit/>
          </a:bodyPr>
          <a:lstStyle/>
          <a:p>
            <a:r>
              <a:rPr lang="en-US" sz="2100"/>
              <a:t>Instructions for Brass Reamer</a:t>
            </a:r>
          </a:p>
        </p:txBody>
      </p:sp>
      <p:sp>
        <p:nvSpPr>
          <p:cNvPr id="24" name="Rectangle 23">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9745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7EF6748-1C46-4169-A583-C0F6783D317B}"/>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676623" y="701955"/>
            <a:ext cx="4963053" cy="3723889"/>
          </a:xfrm>
        </p:spPr>
      </p:pic>
      <p:sp>
        <p:nvSpPr>
          <p:cNvPr id="6" name="TextBox 5">
            <a:extLst>
              <a:ext uri="{FF2B5EF4-FFF2-40B4-BE49-F238E27FC236}">
                <a16:creationId xmlns:a16="http://schemas.microsoft.com/office/drawing/2014/main" id="{DDB25BE1-8642-4490-B5A1-C6FFC8C9A0F9}"/>
              </a:ext>
            </a:extLst>
          </p:cNvPr>
          <p:cNvSpPr txBox="1"/>
          <p:nvPr/>
        </p:nvSpPr>
        <p:spPr>
          <a:xfrm>
            <a:off x="1905330" y="332623"/>
            <a:ext cx="3441361" cy="369332"/>
          </a:xfrm>
          <a:prstGeom prst="rect">
            <a:avLst/>
          </a:prstGeom>
          <a:noFill/>
        </p:spPr>
        <p:txBody>
          <a:bodyPr wrap="square" rtlCol="0">
            <a:spAutoFit/>
          </a:bodyPr>
          <a:lstStyle/>
          <a:p>
            <a:r>
              <a:rPr lang="en-US" dirty="0"/>
              <a:t>Dillon 1050 reamer</a:t>
            </a:r>
          </a:p>
        </p:txBody>
      </p:sp>
      <p:pic>
        <p:nvPicPr>
          <p:cNvPr id="8" name="Picture 7" descr="A close-up of a screwdriver&#10;&#10;Description automatically generated with low confidence">
            <a:extLst>
              <a:ext uri="{FF2B5EF4-FFF2-40B4-BE49-F238E27FC236}">
                <a16:creationId xmlns:a16="http://schemas.microsoft.com/office/drawing/2014/main" id="{E6755B83-D5D7-42C5-888A-7D492C32EF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0192" y="701955"/>
            <a:ext cx="4965185" cy="3723889"/>
          </a:xfrm>
          <a:prstGeom prst="rect">
            <a:avLst/>
          </a:prstGeom>
        </p:spPr>
      </p:pic>
      <p:sp>
        <p:nvSpPr>
          <p:cNvPr id="9" name="TextBox 8">
            <a:extLst>
              <a:ext uri="{FF2B5EF4-FFF2-40B4-BE49-F238E27FC236}">
                <a16:creationId xmlns:a16="http://schemas.microsoft.com/office/drawing/2014/main" id="{66F26BD4-E799-498F-9465-25FA49E4409E}"/>
              </a:ext>
            </a:extLst>
          </p:cNvPr>
          <p:cNvSpPr txBox="1"/>
          <p:nvPr/>
        </p:nvSpPr>
        <p:spPr>
          <a:xfrm>
            <a:off x="7084379" y="359258"/>
            <a:ext cx="3896809" cy="369332"/>
          </a:xfrm>
          <a:prstGeom prst="rect">
            <a:avLst/>
          </a:prstGeom>
          <a:noFill/>
        </p:spPr>
        <p:txBody>
          <a:bodyPr wrap="square" rtlCol="0">
            <a:spAutoFit/>
          </a:bodyPr>
          <a:lstStyle/>
          <a:p>
            <a:r>
              <a:rPr lang="en-US" dirty="0"/>
              <a:t>CP2000 and RL1100 Reamer</a:t>
            </a:r>
          </a:p>
        </p:txBody>
      </p:sp>
      <p:sp>
        <p:nvSpPr>
          <p:cNvPr id="10" name="TextBox 9">
            <a:extLst>
              <a:ext uri="{FF2B5EF4-FFF2-40B4-BE49-F238E27FC236}">
                <a16:creationId xmlns:a16="http://schemas.microsoft.com/office/drawing/2014/main" id="{E0EB82DD-1DEB-4EDA-BE44-F4292A3E5B6C}"/>
              </a:ext>
            </a:extLst>
          </p:cNvPr>
          <p:cNvSpPr txBox="1"/>
          <p:nvPr/>
        </p:nvSpPr>
        <p:spPr>
          <a:xfrm>
            <a:off x="301083" y="5509714"/>
            <a:ext cx="11307337" cy="1200329"/>
          </a:xfrm>
          <a:prstGeom prst="rect">
            <a:avLst/>
          </a:prstGeom>
          <a:noFill/>
        </p:spPr>
        <p:txBody>
          <a:bodyPr wrap="square" rtlCol="0">
            <a:spAutoFit/>
          </a:bodyPr>
          <a:lstStyle/>
          <a:p>
            <a:r>
              <a:rPr lang="en-US" dirty="0"/>
              <a:t>There are two types of reamers based off what machine you're going to use them on.  The left is a 1050 and the right is the CP2000/RL1100 reamer.  This unit will still need a swage backer installed above it.  The only backer die that I recommend is the FW ARMS spring loaded hold down die.  Reamer tip design is custom and enables reaming to be based of the headstamp and not the flash hole height.  </a:t>
            </a:r>
          </a:p>
        </p:txBody>
      </p:sp>
    </p:spTree>
    <p:extLst>
      <p:ext uri="{BB962C8B-B14F-4D97-AF65-F5344CB8AC3E}">
        <p14:creationId xmlns:p14="http://schemas.microsoft.com/office/powerpoint/2010/main" val="1374028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F1497C-03B0-4A40-A6EB-ECF67AB7CF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690" y="202184"/>
            <a:ext cx="3703320" cy="4937760"/>
          </a:xfrm>
          <a:prstGeom prst="rect">
            <a:avLst/>
          </a:prstGeom>
        </p:spPr>
      </p:pic>
      <p:pic>
        <p:nvPicPr>
          <p:cNvPr id="5" name="Picture 4">
            <a:extLst>
              <a:ext uri="{FF2B5EF4-FFF2-40B4-BE49-F238E27FC236}">
                <a16:creationId xmlns:a16="http://schemas.microsoft.com/office/drawing/2014/main" id="{8A0AAC82-A150-4A84-B3FC-A4352A2B5F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7224" y="202184"/>
            <a:ext cx="3703320" cy="4937760"/>
          </a:xfrm>
          <a:prstGeom prst="rect">
            <a:avLst/>
          </a:prstGeom>
        </p:spPr>
      </p:pic>
      <p:sp>
        <p:nvSpPr>
          <p:cNvPr id="6" name="TextBox 5">
            <a:extLst>
              <a:ext uri="{FF2B5EF4-FFF2-40B4-BE49-F238E27FC236}">
                <a16:creationId xmlns:a16="http://schemas.microsoft.com/office/drawing/2014/main" id="{DF1B1A7D-0CBE-4244-9D69-FCB67F3E36EC}"/>
              </a:ext>
            </a:extLst>
          </p:cNvPr>
          <p:cNvSpPr txBox="1"/>
          <p:nvPr/>
        </p:nvSpPr>
        <p:spPr>
          <a:xfrm>
            <a:off x="122682" y="5122537"/>
            <a:ext cx="4562095" cy="1815882"/>
          </a:xfrm>
          <a:prstGeom prst="rect">
            <a:avLst/>
          </a:prstGeom>
          <a:noFill/>
        </p:spPr>
        <p:txBody>
          <a:bodyPr wrap="square" rtlCol="0">
            <a:spAutoFit/>
          </a:bodyPr>
          <a:lstStyle/>
          <a:p>
            <a:r>
              <a:rPr lang="en-US" sz="1400" dirty="0"/>
              <a:t>This is an example of the orientation of the 1050 style reamer.  The drive box is usually to the right and back of the press if standing in front of the press.  On the 1050 you will need to remove the priming arm and related components.  See the circled spot above for the bolt to remove.  If you have an aftermarket return spring, you will have to figure out a different way to attach it possibly. </a:t>
            </a:r>
          </a:p>
        </p:txBody>
      </p:sp>
      <p:sp>
        <p:nvSpPr>
          <p:cNvPr id="7" name="TextBox 6">
            <a:extLst>
              <a:ext uri="{FF2B5EF4-FFF2-40B4-BE49-F238E27FC236}">
                <a16:creationId xmlns:a16="http://schemas.microsoft.com/office/drawing/2014/main" id="{10ED11B7-908C-4ACA-B4D5-B520EAE45625}"/>
              </a:ext>
            </a:extLst>
          </p:cNvPr>
          <p:cNvSpPr txBox="1"/>
          <p:nvPr/>
        </p:nvSpPr>
        <p:spPr>
          <a:xfrm>
            <a:off x="7507224" y="5122537"/>
            <a:ext cx="4416552" cy="1600438"/>
          </a:xfrm>
          <a:prstGeom prst="rect">
            <a:avLst/>
          </a:prstGeom>
          <a:noFill/>
        </p:spPr>
        <p:txBody>
          <a:bodyPr wrap="square" rtlCol="0">
            <a:spAutoFit/>
          </a:bodyPr>
          <a:lstStyle/>
          <a:p>
            <a:r>
              <a:rPr lang="en-US" sz="1400" dirty="0"/>
              <a:t>This is an example of the orientation of the CP2000/RL1100 style reamer.  The drive box is usually to the right and back of the press if standing in front of the press.  This is on the right side of the press swage station on the CP2000.  If using this on the left swage station, you will need to remove the case feeder support bar.</a:t>
            </a:r>
          </a:p>
        </p:txBody>
      </p:sp>
      <p:sp>
        <p:nvSpPr>
          <p:cNvPr id="8" name="Circle: Hollow 7">
            <a:extLst>
              <a:ext uri="{FF2B5EF4-FFF2-40B4-BE49-F238E27FC236}">
                <a16:creationId xmlns:a16="http://schemas.microsoft.com/office/drawing/2014/main" id="{FF0178A4-0147-49CB-9C94-441CE6E6FA39}"/>
              </a:ext>
            </a:extLst>
          </p:cNvPr>
          <p:cNvSpPr/>
          <p:nvPr/>
        </p:nvSpPr>
        <p:spPr>
          <a:xfrm>
            <a:off x="1536192" y="2020824"/>
            <a:ext cx="329184" cy="320040"/>
          </a:xfrm>
          <a:prstGeom prst="donut">
            <a:avLst>
              <a:gd name="adj" fmla="val 939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85402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DDD1C2-86DE-4523-B105-5B7245FFE7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7360" y="1434891"/>
            <a:ext cx="2663240" cy="1997430"/>
          </a:xfrm>
          <a:prstGeom prst="rect">
            <a:avLst/>
          </a:prstGeom>
        </p:spPr>
      </p:pic>
      <p:pic>
        <p:nvPicPr>
          <p:cNvPr id="5" name="Picture 4">
            <a:extLst>
              <a:ext uri="{FF2B5EF4-FFF2-40B4-BE49-F238E27FC236}">
                <a16:creationId xmlns:a16="http://schemas.microsoft.com/office/drawing/2014/main" id="{6FAC5284-2E3D-4148-B953-4DDE3D7DE9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7696" y="1434891"/>
            <a:ext cx="2663240" cy="1997430"/>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DD860FC5-1EE7-4DC9-B8DE-C587AB9AABE0}"/>
              </a:ext>
            </a:extLst>
          </p:cNvPr>
          <p:cNvPicPr>
            <a:picLocks noChangeAspect="1"/>
          </p:cNvPicPr>
          <p:nvPr/>
        </p:nvPicPr>
        <p:blipFill rotWithShape="1">
          <a:blip r:embed="rId4">
            <a:extLst>
              <a:ext uri="{28A0092B-C50C-407E-A947-70E740481C1C}">
                <a14:useLocalDpi xmlns:a14="http://schemas.microsoft.com/office/drawing/2010/main" val="0"/>
              </a:ext>
            </a:extLst>
          </a:blip>
          <a:srcRect l="56808" t="27836" r="7480" b="25799"/>
          <a:stretch/>
        </p:blipFill>
        <p:spPr>
          <a:xfrm>
            <a:off x="429768" y="1425657"/>
            <a:ext cx="2623357" cy="2006663"/>
          </a:xfrm>
          <a:prstGeom prst="rect">
            <a:avLst/>
          </a:prstGeom>
        </p:spPr>
      </p:pic>
      <p:sp>
        <p:nvSpPr>
          <p:cNvPr id="8" name="TextBox 7">
            <a:extLst>
              <a:ext uri="{FF2B5EF4-FFF2-40B4-BE49-F238E27FC236}">
                <a16:creationId xmlns:a16="http://schemas.microsoft.com/office/drawing/2014/main" id="{8CB3B5FD-457C-417C-8933-5B9E1339CAFD}"/>
              </a:ext>
            </a:extLst>
          </p:cNvPr>
          <p:cNvSpPr txBox="1"/>
          <p:nvPr/>
        </p:nvSpPr>
        <p:spPr>
          <a:xfrm>
            <a:off x="429768" y="530352"/>
            <a:ext cx="9137438" cy="830997"/>
          </a:xfrm>
          <a:prstGeom prst="rect">
            <a:avLst/>
          </a:prstGeom>
          <a:noFill/>
        </p:spPr>
        <p:txBody>
          <a:bodyPr wrap="none" rtlCol="0">
            <a:spAutoFit/>
          </a:bodyPr>
          <a:lstStyle/>
          <a:p>
            <a:r>
              <a:rPr lang="en-US" dirty="0"/>
              <a:t>When you receive the reamer, it will come in 2 pieces and needs to be put together. </a:t>
            </a:r>
          </a:p>
          <a:p>
            <a:r>
              <a:rPr lang="en-US" sz="1200" dirty="0"/>
              <a:t>Note:  Image 2 and 3 are the same thing just turned on its side to give more detail.  </a:t>
            </a:r>
          </a:p>
          <a:p>
            <a:r>
              <a:rPr lang="en-US" dirty="0"/>
              <a:t> </a:t>
            </a:r>
          </a:p>
        </p:txBody>
      </p:sp>
      <p:sp>
        <p:nvSpPr>
          <p:cNvPr id="10" name="TextBox 9">
            <a:extLst>
              <a:ext uri="{FF2B5EF4-FFF2-40B4-BE49-F238E27FC236}">
                <a16:creationId xmlns:a16="http://schemas.microsoft.com/office/drawing/2014/main" id="{510DE3A0-4197-4E34-83BF-1EAB6648962E}"/>
              </a:ext>
            </a:extLst>
          </p:cNvPr>
          <p:cNvSpPr txBox="1"/>
          <p:nvPr/>
        </p:nvSpPr>
        <p:spPr>
          <a:xfrm>
            <a:off x="2805788" y="1397217"/>
            <a:ext cx="228600" cy="369332"/>
          </a:xfrm>
          <a:prstGeom prst="rect">
            <a:avLst/>
          </a:prstGeom>
          <a:noFill/>
        </p:spPr>
        <p:txBody>
          <a:bodyPr wrap="square" rtlCol="0">
            <a:spAutoFit/>
          </a:bodyPr>
          <a:lstStyle/>
          <a:p>
            <a:r>
              <a:rPr lang="en-US" dirty="0">
                <a:solidFill>
                  <a:srgbClr val="FF0000"/>
                </a:solidFill>
              </a:rPr>
              <a:t>1</a:t>
            </a:r>
          </a:p>
        </p:txBody>
      </p:sp>
      <p:sp>
        <p:nvSpPr>
          <p:cNvPr id="11" name="TextBox 10">
            <a:extLst>
              <a:ext uri="{FF2B5EF4-FFF2-40B4-BE49-F238E27FC236}">
                <a16:creationId xmlns:a16="http://schemas.microsoft.com/office/drawing/2014/main" id="{698EFF67-E76D-44B3-89DF-E56982EDB2E0}"/>
              </a:ext>
            </a:extLst>
          </p:cNvPr>
          <p:cNvSpPr txBox="1"/>
          <p:nvPr/>
        </p:nvSpPr>
        <p:spPr>
          <a:xfrm>
            <a:off x="5636033" y="1425657"/>
            <a:ext cx="291976" cy="369332"/>
          </a:xfrm>
          <a:prstGeom prst="rect">
            <a:avLst/>
          </a:prstGeom>
          <a:noFill/>
        </p:spPr>
        <p:txBody>
          <a:bodyPr wrap="square" rtlCol="0">
            <a:spAutoFit/>
          </a:bodyPr>
          <a:lstStyle/>
          <a:p>
            <a:r>
              <a:rPr lang="en-US" dirty="0">
                <a:solidFill>
                  <a:srgbClr val="FF0000"/>
                </a:solidFill>
              </a:rPr>
              <a:t>2</a:t>
            </a:r>
          </a:p>
        </p:txBody>
      </p:sp>
      <p:sp>
        <p:nvSpPr>
          <p:cNvPr id="13" name="TextBox 12">
            <a:extLst>
              <a:ext uri="{FF2B5EF4-FFF2-40B4-BE49-F238E27FC236}">
                <a16:creationId xmlns:a16="http://schemas.microsoft.com/office/drawing/2014/main" id="{8F035E67-80ED-4217-A46C-3AD98301B815}"/>
              </a:ext>
            </a:extLst>
          </p:cNvPr>
          <p:cNvSpPr txBox="1"/>
          <p:nvPr/>
        </p:nvSpPr>
        <p:spPr>
          <a:xfrm>
            <a:off x="8535206" y="1425657"/>
            <a:ext cx="325730" cy="369332"/>
          </a:xfrm>
          <a:prstGeom prst="rect">
            <a:avLst/>
          </a:prstGeom>
          <a:noFill/>
        </p:spPr>
        <p:txBody>
          <a:bodyPr wrap="none" rtlCol="0">
            <a:spAutoFit/>
          </a:bodyPr>
          <a:lstStyle/>
          <a:p>
            <a:r>
              <a:rPr lang="en-US" dirty="0">
                <a:solidFill>
                  <a:srgbClr val="FF0000"/>
                </a:solidFill>
              </a:rPr>
              <a:t>3</a:t>
            </a:r>
          </a:p>
        </p:txBody>
      </p:sp>
      <p:pic>
        <p:nvPicPr>
          <p:cNvPr id="15" name="Picture 14">
            <a:extLst>
              <a:ext uri="{FF2B5EF4-FFF2-40B4-BE49-F238E27FC236}">
                <a16:creationId xmlns:a16="http://schemas.microsoft.com/office/drawing/2014/main" id="{C55580C5-988E-44D1-B875-5656E5E567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024" y="3930269"/>
            <a:ext cx="3701288" cy="2775966"/>
          </a:xfrm>
          <a:prstGeom prst="rect">
            <a:avLst/>
          </a:prstGeom>
        </p:spPr>
      </p:pic>
      <p:sp>
        <p:nvSpPr>
          <p:cNvPr id="26" name="椭圆 25">
            <a:extLst>
              <a:ext uri="{FF2B5EF4-FFF2-40B4-BE49-F238E27FC236}">
                <a16:creationId xmlns:a16="http://schemas.microsoft.com/office/drawing/2014/main" id="{CE4C58DA-5532-4679-8990-7572A3D34ED7}"/>
              </a:ext>
            </a:extLst>
          </p:cNvPr>
          <p:cNvSpPr/>
          <p:nvPr/>
        </p:nvSpPr>
        <p:spPr>
          <a:xfrm>
            <a:off x="2991600" y="4783320"/>
            <a:ext cx="365760" cy="365760"/>
          </a:xfrm>
          <a:prstGeom prst="ellipse">
            <a:avLst/>
          </a:prstGeom>
          <a:solidFill>
            <a:srgbClr val="E71224">
              <a:alpha val="5000"/>
            </a:srgbClr>
          </a:solidFill>
          <a:ln w="18000">
            <a:solidFill>
              <a:srgbClr val="E71224"/>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sp>
        <p:nvSpPr>
          <p:cNvPr id="25" name="Oval 24">
            <a:extLst>
              <a:ext uri="{FF2B5EF4-FFF2-40B4-BE49-F238E27FC236}">
                <a16:creationId xmlns:a16="http://schemas.microsoft.com/office/drawing/2014/main" id="{5A0E58AE-FC43-4A41-AA09-51FC02FCA252}"/>
              </a:ext>
            </a:extLst>
          </p:cNvPr>
          <p:cNvSpPr/>
          <p:nvPr/>
        </p:nvSpPr>
        <p:spPr>
          <a:xfrm>
            <a:off x="3107880" y="5718600"/>
            <a:ext cx="365760" cy="365760"/>
          </a:xfrm>
          <a:prstGeom prst="ellipse">
            <a:avLst/>
          </a:prstGeom>
          <a:solidFill>
            <a:srgbClr val="E71224">
              <a:alpha val="5000"/>
            </a:srgbClr>
          </a:solidFill>
          <a:ln w="18000">
            <a:solidFill>
              <a:srgbClr val="E71224"/>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endParaRPr lang="fr-FR">
              <a:solidFill>
                <a:srgbClr val="E71224"/>
              </a:solidFill>
            </a:endParaRPr>
          </a:p>
        </p:txBody>
      </p:sp>
      <p:sp>
        <p:nvSpPr>
          <p:cNvPr id="47" name="Elipse 46">
            <a:extLst>
              <a:ext uri="{FF2B5EF4-FFF2-40B4-BE49-F238E27FC236}">
                <a16:creationId xmlns:a16="http://schemas.microsoft.com/office/drawing/2014/main" id="{4D6D5B7E-CEC9-46A9-9C0F-C99D2ED98F2A}"/>
              </a:ext>
            </a:extLst>
          </p:cNvPr>
          <p:cNvSpPr/>
          <p:nvPr/>
        </p:nvSpPr>
        <p:spPr>
          <a:xfrm>
            <a:off x="1373580" y="5705280"/>
            <a:ext cx="365760" cy="365760"/>
          </a:xfrm>
          <a:prstGeom prst="ellipse">
            <a:avLst/>
          </a:prstGeom>
          <a:solidFill>
            <a:srgbClr val="E71224">
              <a:alpha val="5000"/>
            </a:srgbClr>
          </a:solidFill>
          <a:ln w="18000">
            <a:solidFill>
              <a:srgbClr val="E71224"/>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sp>
        <p:nvSpPr>
          <p:cNvPr id="27" name="Elipse 26">
            <a:extLst>
              <a:ext uri="{FF2B5EF4-FFF2-40B4-BE49-F238E27FC236}">
                <a16:creationId xmlns:a16="http://schemas.microsoft.com/office/drawing/2014/main" id="{1AF8D5CC-1D45-4D16-84CB-6C75977AF91B}"/>
              </a:ext>
            </a:extLst>
          </p:cNvPr>
          <p:cNvSpPr/>
          <p:nvPr/>
        </p:nvSpPr>
        <p:spPr>
          <a:xfrm>
            <a:off x="1411200" y="4833720"/>
            <a:ext cx="365760" cy="365760"/>
          </a:xfrm>
          <a:prstGeom prst="ellipse">
            <a:avLst/>
          </a:prstGeom>
          <a:solidFill>
            <a:srgbClr val="E71224">
              <a:alpha val="5000"/>
            </a:srgbClr>
          </a:solidFill>
          <a:ln w="18000">
            <a:solidFill>
              <a:srgbClr val="E71224"/>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sp>
        <p:nvSpPr>
          <p:cNvPr id="30" name="TextBox 29">
            <a:extLst>
              <a:ext uri="{FF2B5EF4-FFF2-40B4-BE49-F238E27FC236}">
                <a16:creationId xmlns:a16="http://schemas.microsoft.com/office/drawing/2014/main" id="{69B85544-FAB4-4221-9460-530BCD11AE5F}"/>
              </a:ext>
            </a:extLst>
          </p:cNvPr>
          <p:cNvSpPr txBox="1"/>
          <p:nvPr/>
        </p:nvSpPr>
        <p:spPr>
          <a:xfrm>
            <a:off x="4913527" y="3930269"/>
            <a:ext cx="6543905" cy="2031325"/>
          </a:xfrm>
          <a:prstGeom prst="rect">
            <a:avLst/>
          </a:prstGeom>
          <a:noFill/>
        </p:spPr>
        <p:txBody>
          <a:bodyPr wrap="square" rtlCol="0">
            <a:spAutoFit/>
          </a:bodyPr>
          <a:lstStyle/>
          <a:p>
            <a:r>
              <a:rPr lang="en-US" sz="1400" dirty="0"/>
              <a:t>Step 1:  Remove the 4 screws from the top of the drive box.</a:t>
            </a:r>
          </a:p>
          <a:p>
            <a:endParaRPr lang="en-US" sz="1400" dirty="0"/>
          </a:p>
          <a:p>
            <a:r>
              <a:rPr lang="en-US" sz="1400" dirty="0"/>
              <a:t>Step 2:  Insert the cable end into the drive box retainer nut.</a:t>
            </a:r>
          </a:p>
          <a:p>
            <a:endParaRPr lang="en-US" sz="1400" dirty="0"/>
          </a:p>
          <a:p>
            <a:r>
              <a:rPr lang="en-US" sz="1400" dirty="0"/>
              <a:t>Step 3:  Guide the cable end (IMG 1) into the cable drive adaptor (IMG 4)</a:t>
            </a:r>
          </a:p>
          <a:p>
            <a:endParaRPr lang="en-US" sz="1400" dirty="0"/>
          </a:p>
          <a:p>
            <a:r>
              <a:rPr lang="en-US" sz="1400" dirty="0"/>
              <a:t>Step 4:  Tighten down the screws on the cable drive securing the cable end</a:t>
            </a:r>
          </a:p>
          <a:p>
            <a:endParaRPr lang="en-US" sz="1400" dirty="0"/>
          </a:p>
          <a:p>
            <a:r>
              <a:rPr lang="en-US" sz="1400" dirty="0"/>
              <a:t>Step 5:  Reinstall the top cover plate and 4 screws removed in step 1.</a:t>
            </a:r>
          </a:p>
        </p:txBody>
      </p:sp>
      <p:pic>
        <p:nvPicPr>
          <p:cNvPr id="32" name="Picture 31" descr="A picture containing electronics&#10;&#10;Description automatically generated">
            <a:extLst>
              <a:ext uri="{FF2B5EF4-FFF2-40B4-BE49-F238E27FC236}">
                <a16:creationId xmlns:a16="http://schemas.microsoft.com/office/drawing/2014/main" id="{7FFCAD21-C89B-4BCF-906F-2A1706EA4E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42369" y="1425657"/>
            <a:ext cx="2654385" cy="1990789"/>
          </a:xfrm>
          <a:prstGeom prst="rect">
            <a:avLst/>
          </a:prstGeom>
        </p:spPr>
      </p:pic>
      <p:sp>
        <p:nvSpPr>
          <p:cNvPr id="34" name="TextBox 33">
            <a:extLst>
              <a:ext uri="{FF2B5EF4-FFF2-40B4-BE49-F238E27FC236}">
                <a16:creationId xmlns:a16="http://schemas.microsoft.com/office/drawing/2014/main" id="{A4CFF964-6766-4919-B047-0247AEF20A3D}"/>
              </a:ext>
            </a:extLst>
          </p:cNvPr>
          <p:cNvSpPr txBox="1"/>
          <p:nvPr/>
        </p:nvSpPr>
        <p:spPr>
          <a:xfrm>
            <a:off x="11375542" y="1434891"/>
            <a:ext cx="427856" cy="369332"/>
          </a:xfrm>
          <a:prstGeom prst="rect">
            <a:avLst/>
          </a:prstGeom>
          <a:noFill/>
        </p:spPr>
        <p:txBody>
          <a:bodyPr wrap="square" rtlCol="0">
            <a:spAutoFit/>
          </a:bodyPr>
          <a:lstStyle/>
          <a:p>
            <a:r>
              <a:rPr lang="en-US" dirty="0">
                <a:solidFill>
                  <a:srgbClr val="FF0000"/>
                </a:solidFill>
              </a:rPr>
              <a:t>4</a:t>
            </a:r>
          </a:p>
        </p:txBody>
      </p:sp>
      <p:sp>
        <p:nvSpPr>
          <p:cNvPr id="36" name="Arrow: Right 35">
            <a:extLst>
              <a:ext uri="{FF2B5EF4-FFF2-40B4-BE49-F238E27FC236}">
                <a16:creationId xmlns:a16="http://schemas.microsoft.com/office/drawing/2014/main" id="{8C3BC4B6-165E-48CC-A416-7E711D5E20AE}"/>
              </a:ext>
            </a:extLst>
          </p:cNvPr>
          <p:cNvSpPr/>
          <p:nvPr/>
        </p:nvSpPr>
        <p:spPr>
          <a:xfrm rot="17546285">
            <a:off x="8563866" y="2944348"/>
            <a:ext cx="1249586" cy="3749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rgbClr val="FF0000"/>
                </a:solidFill>
                <a:effectLst>
                  <a:outerShdw blurRad="38100" dist="19050" dir="2700000" algn="tl" rotWithShape="0">
                    <a:schemeClr val="dk1">
                      <a:alpha val="40000"/>
                    </a:schemeClr>
                  </a:outerShdw>
                </a:effectLst>
              </a:rPr>
              <a:t>Retainer nut</a:t>
            </a:r>
          </a:p>
        </p:txBody>
      </p:sp>
      <p:sp>
        <p:nvSpPr>
          <p:cNvPr id="38" name="Arrow: Right 37">
            <a:extLst>
              <a:ext uri="{FF2B5EF4-FFF2-40B4-BE49-F238E27FC236}">
                <a16:creationId xmlns:a16="http://schemas.microsoft.com/office/drawing/2014/main" id="{8A97DF1D-52DA-474A-95DA-0BCA82D9E524}"/>
              </a:ext>
            </a:extLst>
          </p:cNvPr>
          <p:cNvSpPr/>
          <p:nvPr/>
        </p:nvSpPr>
        <p:spPr>
          <a:xfrm rot="15345666">
            <a:off x="10347473" y="3018730"/>
            <a:ext cx="1383792" cy="4616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0000"/>
                </a:solidFill>
              </a:rPr>
              <a:t>Cable drive</a:t>
            </a:r>
          </a:p>
        </p:txBody>
      </p:sp>
      <p:sp>
        <p:nvSpPr>
          <p:cNvPr id="40" name="Arrow: Right 39">
            <a:extLst>
              <a:ext uri="{FF2B5EF4-FFF2-40B4-BE49-F238E27FC236}">
                <a16:creationId xmlns:a16="http://schemas.microsoft.com/office/drawing/2014/main" id="{6B0B18C1-237F-490E-B72A-C691FBD135C3}"/>
              </a:ext>
            </a:extLst>
          </p:cNvPr>
          <p:cNvSpPr/>
          <p:nvPr/>
        </p:nvSpPr>
        <p:spPr>
          <a:xfrm rot="1123192">
            <a:off x="741303" y="1572688"/>
            <a:ext cx="2116601" cy="444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0000"/>
                </a:solidFill>
              </a:rPr>
              <a:t>Cable end</a:t>
            </a:r>
          </a:p>
        </p:txBody>
      </p:sp>
    </p:spTree>
    <p:extLst>
      <p:ext uri="{BB962C8B-B14F-4D97-AF65-F5344CB8AC3E}">
        <p14:creationId xmlns:p14="http://schemas.microsoft.com/office/powerpoint/2010/main" val="3281803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aying&#10;&#10;Description automatically generated">
            <a:extLst>
              <a:ext uri="{FF2B5EF4-FFF2-40B4-BE49-F238E27FC236}">
                <a16:creationId xmlns:a16="http://schemas.microsoft.com/office/drawing/2014/main" id="{0D6FB913-A78B-4D43-962D-1D586D981386}"/>
              </a:ext>
            </a:extLst>
          </p:cNvPr>
          <p:cNvPicPr>
            <a:picLocks noChangeAspect="1"/>
          </p:cNvPicPr>
          <p:nvPr/>
        </p:nvPicPr>
        <p:blipFill rotWithShape="1">
          <a:blip r:embed="rId2">
            <a:extLst>
              <a:ext uri="{28A0092B-C50C-407E-A947-70E740481C1C}">
                <a14:useLocalDpi xmlns:a14="http://schemas.microsoft.com/office/drawing/2010/main" val="0"/>
              </a:ext>
            </a:extLst>
          </a:blip>
          <a:srcRect l="28405" t="31794" r="22426" b="35205"/>
          <a:stretch/>
        </p:blipFill>
        <p:spPr>
          <a:xfrm rot="5400000">
            <a:off x="-1378513" y="1890679"/>
            <a:ext cx="6525941" cy="3189249"/>
          </a:xfrm>
          <a:prstGeom prst="rect">
            <a:avLst/>
          </a:prstGeom>
        </p:spPr>
      </p:pic>
      <p:sp>
        <p:nvSpPr>
          <p:cNvPr id="5" name="Circle: Hollow 4">
            <a:extLst>
              <a:ext uri="{FF2B5EF4-FFF2-40B4-BE49-F238E27FC236}">
                <a16:creationId xmlns:a16="http://schemas.microsoft.com/office/drawing/2014/main" id="{C7425A3D-471D-4FC1-AA69-03BD74F64809}"/>
              </a:ext>
            </a:extLst>
          </p:cNvPr>
          <p:cNvSpPr/>
          <p:nvPr/>
        </p:nvSpPr>
        <p:spPr>
          <a:xfrm>
            <a:off x="2232456" y="3363662"/>
            <a:ext cx="630936" cy="612648"/>
          </a:xfrm>
          <a:prstGeom prst="donut">
            <a:avLst>
              <a:gd name="adj" fmla="val 114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ircle: Hollow 5">
            <a:extLst>
              <a:ext uri="{FF2B5EF4-FFF2-40B4-BE49-F238E27FC236}">
                <a16:creationId xmlns:a16="http://schemas.microsoft.com/office/drawing/2014/main" id="{AE97EC09-EC33-436E-B259-FBCE4EAF3D79}"/>
              </a:ext>
            </a:extLst>
          </p:cNvPr>
          <p:cNvSpPr/>
          <p:nvPr/>
        </p:nvSpPr>
        <p:spPr>
          <a:xfrm>
            <a:off x="2185082" y="2786925"/>
            <a:ext cx="630936" cy="612648"/>
          </a:xfrm>
          <a:prstGeom prst="donut">
            <a:avLst>
              <a:gd name="adj" fmla="val 109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ircle: Hollow 6">
            <a:extLst>
              <a:ext uri="{FF2B5EF4-FFF2-40B4-BE49-F238E27FC236}">
                <a16:creationId xmlns:a16="http://schemas.microsoft.com/office/drawing/2014/main" id="{6487EEA2-3507-4DFD-8FF3-5A9B95544320}"/>
              </a:ext>
            </a:extLst>
          </p:cNvPr>
          <p:cNvSpPr/>
          <p:nvPr/>
        </p:nvSpPr>
        <p:spPr>
          <a:xfrm>
            <a:off x="858149" y="2827044"/>
            <a:ext cx="630936" cy="677986"/>
          </a:xfrm>
          <a:prstGeom prst="donut">
            <a:avLst>
              <a:gd name="adj" fmla="val 103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87DED665-04EA-4483-834E-7A89BCB55211}"/>
              </a:ext>
            </a:extLst>
          </p:cNvPr>
          <p:cNvSpPr txBox="1"/>
          <p:nvPr/>
        </p:nvSpPr>
        <p:spPr>
          <a:xfrm>
            <a:off x="3665011" y="2954136"/>
            <a:ext cx="7883393" cy="4001095"/>
          </a:xfrm>
          <a:prstGeom prst="rect">
            <a:avLst/>
          </a:prstGeom>
          <a:noFill/>
        </p:spPr>
        <p:txBody>
          <a:bodyPr wrap="square" rtlCol="0">
            <a:spAutoFit/>
          </a:bodyPr>
          <a:lstStyle/>
          <a:p>
            <a:r>
              <a:rPr lang="en-US" sz="1100" dirty="0"/>
              <a:t>Step 6:  Now that you have the complete reamer assembled you need to install the tip (IMG 5) into the top of the unit.  Then slip the dust washer over the tip.  It just rest in place.  The purpose of this washer to help keep brass shavings out of the bearing assembly.  Then install the plastic washer over the tip.  This is to help keep debris out of the bearings. </a:t>
            </a:r>
          </a:p>
          <a:p>
            <a:endParaRPr lang="en-US" sz="1100" dirty="0"/>
          </a:p>
          <a:p>
            <a:r>
              <a:rPr lang="en-US" sz="1100" dirty="0"/>
              <a:t>Step 7:  Install the reamer into the swage rod location with your existing swage rod eye bolt.  I have found it the easiest to install it by moving the swage rod eccentric to the side and compress the spring on the reamer unit.  (On the 1050 press’s you will need to remove the priming arm to accommodate the room for this unit)</a:t>
            </a:r>
          </a:p>
          <a:p>
            <a:endParaRPr lang="en-US" sz="1100" dirty="0"/>
          </a:p>
          <a:p>
            <a:r>
              <a:rPr lang="en-US" sz="1100" dirty="0"/>
              <a:t>Step 8:  With the unit powered off insert a de-primed case into the reamer’s location and lower the press to the bottom of the stroke.  While visually inspecting the amount of movement that the spring has compressed (IMG 7).  You want just a little bit of compression of the spring.  See IMG 7 comment.  There is no need to tighten the eye bolt locking nut down excessively on this unit.  Simply remove the clevis pin and lift the unit up and rotate the swage cam out of the way.  Then just turn the eye bolt to achieve the desired height. </a:t>
            </a:r>
          </a:p>
          <a:p>
            <a:endParaRPr lang="en-US" sz="1100" dirty="0"/>
          </a:p>
          <a:p>
            <a:r>
              <a:rPr lang="en-US" sz="1100" dirty="0"/>
              <a:t>Step 9:  With the press still lowered you will need to adjust the cable retainer housing for proper setting of the switch height.  To do that loosen the circled screws in IMG 6 and move up or down to accommodate the correct position of the switch.  You want the switch to trip on ringers and missed de-primes but not false trip on cases that are fine.  It may take you some trial and error, but you will find a happy spot that works.  Something that helps me is testing the switch with a case that still has the primer and even better yet if you have a ringer laying around test it with that.  </a:t>
            </a:r>
          </a:p>
          <a:p>
            <a:endParaRPr lang="en-US" sz="1100" dirty="0"/>
          </a:p>
          <a:p>
            <a:r>
              <a:rPr lang="en-US" sz="1100" dirty="0"/>
              <a:t>Step 10:  Now secure the black shaft cable housing to the drive by applying a slight pull on the black cable shaft housing and while holding a slight tension tighten down the retainer nut in IMG 4.</a:t>
            </a:r>
          </a:p>
          <a:p>
            <a:endParaRPr lang="en-US" sz="1200" dirty="0"/>
          </a:p>
        </p:txBody>
      </p:sp>
      <p:pic>
        <p:nvPicPr>
          <p:cNvPr id="10" name="Picture 9" descr="A picture containing text, brick, black&#10;&#10;Description automatically generated">
            <a:extLst>
              <a:ext uri="{FF2B5EF4-FFF2-40B4-BE49-F238E27FC236}">
                <a16:creationId xmlns:a16="http://schemas.microsoft.com/office/drawing/2014/main" id="{4B291D7F-ADA5-4334-A836-543720899040}"/>
              </a:ext>
            </a:extLst>
          </p:cNvPr>
          <p:cNvPicPr>
            <a:picLocks noChangeAspect="1"/>
          </p:cNvPicPr>
          <p:nvPr/>
        </p:nvPicPr>
        <p:blipFill rotWithShape="1">
          <a:blip r:embed="rId3">
            <a:extLst>
              <a:ext uri="{28A0092B-C50C-407E-A947-70E740481C1C}">
                <a14:useLocalDpi xmlns:a14="http://schemas.microsoft.com/office/drawing/2010/main" val="0"/>
              </a:ext>
            </a:extLst>
          </a:blip>
          <a:srcRect l="38133" t="1" b="-138"/>
          <a:stretch/>
        </p:blipFill>
        <p:spPr>
          <a:xfrm rot="5400000">
            <a:off x="3879236" y="-18408"/>
            <a:ext cx="2002539" cy="2430989"/>
          </a:xfrm>
          <a:prstGeom prst="rect">
            <a:avLst/>
          </a:prstGeom>
        </p:spPr>
      </p:pic>
      <p:sp>
        <p:nvSpPr>
          <p:cNvPr id="12" name="TextBox 11">
            <a:extLst>
              <a:ext uri="{FF2B5EF4-FFF2-40B4-BE49-F238E27FC236}">
                <a16:creationId xmlns:a16="http://schemas.microsoft.com/office/drawing/2014/main" id="{4FFB4A09-FA33-4381-AF08-DA586842B36F}"/>
              </a:ext>
            </a:extLst>
          </p:cNvPr>
          <p:cNvSpPr txBox="1"/>
          <p:nvPr/>
        </p:nvSpPr>
        <p:spPr>
          <a:xfrm>
            <a:off x="5751576" y="195817"/>
            <a:ext cx="530352" cy="523220"/>
          </a:xfrm>
          <a:prstGeom prst="rect">
            <a:avLst/>
          </a:prstGeom>
          <a:noFill/>
        </p:spPr>
        <p:txBody>
          <a:bodyPr wrap="square" rtlCol="0">
            <a:spAutoFit/>
          </a:bodyPr>
          <a:lstStyle/>
          <a:p>
            <a:r>
              <a:rPr lang="en-US" sz="2800" b="1" dirty="0">
                <a:solidFill>
                  <a:srgbClr val="FF0000"/>
                </a:solidFill>
              </a:rPr>
              <a:t>5</a:t>
            </a:r>
          </a:p>
        </p:txBody>
      </p:sp>
      <p:sp>
        <p:nvSpPr>
          <p:cNvPr id="15" name="TextBox 14">
            <a:extLst>
              <a:ext uri="{FF2B5EF4-FFF2-40B4-BE49-F238E27FC236}">
                <a16:creationId xmlns:a16="http://schemas.microsoft.com/office/drawing/2014/main" id="{C90E0B9A-52B7-4166-B38A-5BCCC73E5A00}"/>
              </a:ext>
            </a:extLst>
          </p:cNvPr>
          <p:cNvSpPr txBox="1"/>
          <p:nvPr/>
        </p:nvSpPr>
        <p:spPr>
          <a:xfrm>
            <a:off x="3127038" y="222332"/>
            <a:ext cx="704088" cy="523220"/>
          </a:xfrm>
          <a:prstGeom prst="rect">
            <a:avLst/>
          </a:prstGeom>
          <a:noFill/>
        </p:spPr>
        <p:txBody>
          <a:bodyPr wrap="square" rtlCol="0">
            <a:spAutoFit/>
          </a:bodyPr>
          <a:lstStyle/>
          <a:p>
            <a:r>
              <a:rPr lang="en-US" sz="2800" b="1" dirty="0">
                <a:solidFill>
                  <a:srgbClr val="FF0000"/>
                </a:solidFill>
              </a:rPr>
              <a:t>6</a:t>
            </a:r>
          </a:p>
        </p:txBody>
      </p:sp>
      <p:pic>
        <p:nvPicPr>
          <p:cNvPr id="19" name="Picture 18" descr="A picture containing laying&#10;&#10;Description automatically generated">
            <a:extLst>
              <a:ext uri="{FF2B5EF4-FFF2-40B4-BE49-F238E27FC236}">
                <a16:creationId xmlns:a16="http://schemas.microsoft.com/office/drawing/2014/main" id="{20C7E077-7CCB-4246-8409-8B9277CA6D63}"/>
              </a:ext>
            </a:extLst>
          </p:cNvPr>
          <p:cNvPicPr>
            <a:picLocks noChangeAspect="1"/>
          </p:cNvPicPr>
          <p:nvPr/>
        </p:nvPicPr>
        <p:blipFill rotWithShape="1">
          <a:blip r:embed="rId4">
            <a:extLst>
              <a:ext uri="{28A0092B-C50C-407E-A947-70E740481C1C}">
                <a14:useLocalDpi xmlns:a14="http://schemas.microsoft.com/office/drawing/2010/main" val="0"/>
              </a:ext>
            </a:extLst>
          </a:blip>
          <a:srcRect l="46800" t="34119" r="36667" b="39748"/>
          <a:stretch/>
        </p:blipFill>
        <p:spPr>
          <a:xfrm rot="5400000">
            <a:off x="6788641" y="-341024"/>
            <a:ext cx="2661355" cy="3674782"/>
          </a:xfrm>
          <a:prstGeom prst="rect">
            <a:avLst/>
          </a:prstGeom>
        </p:spPr>
      </p:pic>
      <p:sp>
        <p:nvSpPr>
          <p:cNvPr id="20" name="TextBox 19">
            <a:extLst>
              <a:ext uri="{FF2B5EF4-FFF2-40B4-BE49-F238E27FC236}">
                <a16:creationId xmlns:a16="http://schemas.microsoft.com/office/drawing/2014/main" id="{6674B02F-057C-4946-8A16-C3E9C0F5BA8A}"/>
              </a:ext>
            </a:extLst>
          </p:cNvPr>
          <p:cNvSpPr txBox="1"/>
          <p:nvPr/>
        </p:nvSpPr>
        <p:spPr>
          <a:xfrm>
            <a:off x="9612286" y="222332"/>
            <a:ext cx="530352" cy="523220"/>
          </a:xfrm>
          <a:prstGeom prst="rect">
            <a:avLst/>
          </a:prstGeom>
          <a:noFill/>
        </p:spPr>
        <p:txBody>
          <a:bodyPr wrap="square" rtlCol="0">
            <a:spAutoFit/>
          </a:bodyPr>
          <a:lstStyle/>
          <a:p>
            <a:r>
              <a:rPr lang="en-US" sz="2800" b="1" dirty="0">
                <a:solidFill>
                  <a:srgbClr val="FF0000"/>
                </a:solidFill>
              </a:rPr>
              <a:t>7</a:t>
            </a:r>
          </a:p>
        </p:txBody>
      </p:sp>
      <p:cxnSp>
        <p:nvCxnSpPr>
          <p:cNvPr id="24" name="Straight Arrow Connector 23">
            <a:extLst>
              <a:ext uri="{FF2B5EF4-FFF2-40B4-BE49-F238E27FC236}">
                <a16:creationId xmlns:a16="http://schemas.microsoft.com/office/drawing/2014/main" id="{C3F3ECCA-AFE7-432B-9389-09088CB4249B}"/>
              </a:ext>
            </a:extLst>
          </p:cNvPr>
          <p:cNvCxnSpPr/>
          <p:nvPr/>
        </p:nvCxnSpPr>
        <p:spPr>
          <a:xfrm flipH="1">
            <a:off x="7891272" y="1406531"/>
            <a:ext cx="2944368" cy="88696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486315F-7E13-4785-BCE1-9F89689C19F7}"/>
              </a:ext>
            </a:extLst>
          </p:cNvPr>
          <p:cNvSpPr txBox="1"/>
          <p:nvPr/>
        </p:nvSpPr>
        <p:spPr>
          <a:xfrm>
            <a:off x="10142638" y="504494"/>
            <a:ext cx="1759529" cy="1015663"/>
          </a:xfrm>
          <a:prstGeom prst="rect">
            <a:avLst/>
          </a:prstGeom>
          <a:noFill/>
        </p:spPr>
        <p:txBody>
          <a:bodyPr wrap="square" rtlCol="0">
            <a:spAutoFit/>
          </a:bodyPr>
          <a:lstStyle/>
          <a:p>
            <a:r>
              <a:rPr lang="en-US" sz="1200" dirty="0"/>
              <a:t>You want this hairpin clip to move just a little bit when setting up with de-primed case.</a:t>
            </a:r>
          </a:p>
        </p:txBody>
      </p:sp>
    </p:spTree>
    <p:extLst>
      <p:ext uri="{BB962C8B-B14F-4D97-AF65-F5344CB8AC3E}">
        <p14:creationId xmlns:p14="http://schemas.microsoft.com/office/powerpoint/2010/main" val="239634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DFFB6-0D47-2207-7A73-2479170E747A}"/>
              </a:ext>
            </a:extLst>
          </p:cNvPr>
          <p:cNvPicPr>
            <a:picLocks noChangeAspect="1"/>
          </p:cNvPicPr>
          <p:nvPr/>
        </p:nvPicPr>
        <p:blipFill rotWithShape="1">
          <a:blip r:embed="rId2">
            <a:extLst>
              <a:ext uri="{28A0092B-C50C-407E-A947-70E740481C1C}">
                <a14:useLocalDpi xmlns:a14="http://schemas.microsoft.com/office/drawing/2010/main" val="0"/>
              </a:ext>
            </a:extLst>
          </a:blip>
          <a:srcRect l="24868" t="29880" r="23512"/>
          <a:stretch/>
        </p:blipFill>
        <p:spPr>
          <a:xfrm>
            <a:off x="0" y="0"/>
            <a:ext cx="3800819" cy="6884057"/>
          </a:xfrm>
          <a:prstGeom prst="rect">
            <a:avLst/>
          </a:prstGeom>
          <a:effectLst>
            <a:softEdge rad="0"/>
          </a:effectLst>
        </p:spPr>
      </p:pic>
      <p:sp>
        <p:nvSpPr>
          <p:cNvPr id="8" name="Oval 7">
            <a:extLst>
              <a:ext uri="{FF2B5EF4-FFF2-40B4-BE49-F238E27FC236}">
                <a16:creationId xmlns:a16="http://schemas.microsoft.com/office/drawing/2014/main" id="{10341E8C-5BEC-53DB-A745-91B05A00C693}"/>
              </a:ext>
            </a:extLst>
          </p:cNvPr>
          <p:cNvSpPr/>
          <p:nvPr/>
        </p:nvSpPr>
        <p:spPr>
          <a:xfrm>
            <a:off x="1118212" y="374574"/>
            <a:ext cx="1305499" cy="359149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17CC4F7-54E1-619D-79A4-DC84BC3F82B8}"/>
              </a:ext>
            </a:extLst>
          </p:cNvPr>
          <p:cNvSpPr txBox="1"/>
          <p:nvPr/>
        </p:nvSpPr>
        <p:spPr>
          <a:xfrm>
            <a:off x="4197427" y="253388"/>
            <a:ext cx="7601638" cy="1384995"/>
          </a:xfrm>
          <a:prstGeom prst="rect">
            <a:avLst/>
          </a:prstGeom>
          <a:noFill/>
        </p:spPr>
        <p:txBody>
          <a:bodyPr wrap="square" rtlCol="0">
            <a:spAutoFit/>
          </a:bodyPr>
          <a:lstStyle/>
          <a:p>
            <a:r>
              <a:rPr lang="en-US" sz="1400" dirty="0"/>
              <a:t>Step 10 continued.  </a:t>
            </a:r>
          </a:p>
          <a:p>
            <a:endParaRPr lang="en-US" sz="1400" dirty="0"/>
          </a:p>
          <a:p>
            <a:r>
              <a:rPr lang="en-US" sz="1400" dirty="0"/>
              <a:t>After final adjustment of the switch housing please ensure that the flexible cable is centered in the cutout that is circled.  </a:t>
            </a:r>
            <a:r>
              <a:rPr lang="en-US" sz="1400" b="1" dirty="0">
                <a:solidFill>
                  <a:srgbClr val="FF0000"/>
                </a:solidFill>
              </a:rPr>
              <a:t>Failure to ensure that the cable is not hitting the side of the reamer body cutout (indicated by the yellow lines) will eventually lead to cable failure as it is spinning and contacting the body.  </a:t>
            </a:r>
          </a:p>
        </p:txBody>
      </p:sp>
      <p:cxnSp>
        <p:nvCxnSpPr>
          <p:cNvPr id="11" name="Straight Connector 10">
            <a:extLst>
              <a:ext uri="{FF2B5EF4-FFF2-40B4-BE49-F238E27FC236}">
                <a16:creationId xmlns:a16="http://schemas.microsoft.com/office/drawing/2014/main" id="{20F8F19F-FDCD-D186-9235-2A587CC46AD5}"/>
              </a:ext>
            </a:extLst>
          </p:cNvPr>
          <p:cNvCxnSpPr/>
          <p:nvPr/>
        </p:nvCxnSpPr>
        <p:spPr>
          <a:xfrm flipH="1">
            <a:off x="1410159" y="1189822"/>
            <a:ext cx="88135" cy="1894901"/>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85C686A-31B5-E16D-1163-953FB77C240E}"/>
              </a:ext>
            </a:extLst>
          </p:cNvPr>
          <p:cNvCxnSpPr/>
          <p:nvPr/>
        </p:nvCxnSpPr>
        <p:spPr>
          <a:xfrm flipH="1">
            <a:off x="2005070" y="1189822"/>
            <a:ext cx="77118" cy="1894901"/>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9088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laying&#10;&#10;Description automatically generated">
            <a:extLst>
              <a:ext uri="{FF2B5EF4-FFF2-40B4-BE49-F238E27FC236}">
                <a16:creationId xmlns:a16="http://schemas.microsoft.com/office/drawing/2014/main" id="{0CE1F1CF-8F4B-4ED8-AB0E-BD6FA5696608}"/>
              </a:ext>
            </a:extLst>
          </p:cNvPr>
          <p:cNvPicPr>
            <a:picLocks noChangeAspect="1"/>
          </p:cNvPicPr>
          <p:nvPr/>
        </p:nvPicPr>
        <p:blipFill rotWithShape="1">
          <a:blip r:embed="rId2">
            <a:extLst>
              <a:ext uri="{28A0092B-C50C-407E-A947-70E740481C1C}">
                <a14:useLocalDpi xmlns:a14="http://schemas.microsoft.com/office/drawing/2010/main" val="0"/>
              </a:ext>
            </a:extLst>
          </a:blip>
          <a:srcRect l="29994" t="29923" r="23276" b="33987"/>
          <a:stretch/>
        </p:blipFill>
        <p:spPr>
          <a:xfrm rot="5400000">
            <a:off x="-653115" y="1740341"/>
            <a:ext cx="5486402" cy="3178096"/>
          </a:xfrm>
          <a:prstGeom prst="rect">
            <a:avLst/>
          </a:prstGeom>
        </p:spPr>
      </p:pic>
      <p:sp>
        <p:nvSpPr>
          <p:cNvPr id="9" name="TextBox 8">
            <a:extLst>
              <a:ext uri="{FF2B5EF4-FFF2-40B4-BE49-F238E27FC236}">
                <a16:creationId xmlns:a16="http://schemas.microsoft.com/office/drawing/2014/main" id="{AD486AF0-B396-4FD1-A473-D171B035A1BE}"/>
              </a:ext>
            </a:extLst>
          </p:cNvPr>
          <p:cNvSpPr txBox="1"/>
          <p:nvPr/>
        </p:nvSpPr>
        <p:spPr>
          <a:xfrm>
            <a:off x="4626863" y="868680"/>
            <a:ext cx="7276393" cy="6771084"/>
          </a:xfrm>
          <a:prstGeom prst="rect">
            <a:avLst/>
          </a:prstGeom>
          <a:noFill/>
        </p:spPr>
        <p:txBody>
          <a:bodyPr wrap="square" rtlCol="0">
            <a:spAutoFit/>
          </a:bodyPr>
          <a:lstStyle/>
          <a:p>
            <a:r>
              <a:rPr lang="en-US" sz="1400" dirty="0"/>
              <a:t>Step 11:  For the Dillon 1050 you will need to install the provided swage rod retainer plate IMG 9 shows the correct instillation orientation.   </a:t>
            </a:r>
          </a:p>
          <a:p>
            <a:endParaRPr lang="en-US" sz="1400" dirty="0"/>
          </a:p>
          <a:p>
            <a:r>
              <a:rPr lang="en-US" sz="1400" dirty="0"/>
              <a:t>Step 12:  Turn the power to the drive on and verify that the tip is not contacting the shell plate.  This can be done by cycling the press without any brass in the machine and notice if there is a pitch change or a chattering noise when the reamer tip is coming through the shell plate.  If it does contact the shell plate it will likely over time damage the tip and flex shaft.  </a:t>
            </a:r>
          </a:p>
          <a:p>
            <a:endParaRPr lang="en-US" sz="1400" dirty="0"/>
          </a:p>
          <a:p>
            <a:r>
              <a:rPr lang="en-US" sz="1400" dirty="0"/>
              <a:t>Step 13:  Install the vacuum attachment.  It is held on with magnets, but I recommend that you silicone or plumbers putty the attachment to the frame for the most secure attachment.  The hose barb will need to be connected to a strong vacuum source to evacuate chips and cool the bit during operation.  </a:t>
            </a:r>
          </a:p>
          <a:p>
            <a:endParaRPr lang="en-US" sz="1400" dirty="0"/>
          </a:p>
          <a:p>
            <a:r>
              <a:rPr lang="en-US" sz="1400" dirty="0"/>
              <a:t>Step 14:  Run some brass and figure out what speed works for you.  Often pistol brass will need less speed and cutter contact time than rifle brass will.  I find that starting at 60% on the display works as a good starting point for pistol and 70% for rifle.  This will all depend on the amount of time the cutter is in contact with the brass and the user preference.  I don’t recommend to run the machine past 95%.</a:t>
            </a:r>
          </a:p>
          <a:p>
            <a:endParaRPr lang="en-US" sz="1400" dirty="0"/>
          </a:p>
          <a:p>
            <a:r>
              <a:rPr lang="en-US" sz="1400" dirty="0"/>
              <a:t>Lubricate heavily to flush any brass debris from the points indicated in IMG 8 approx. every 2000-5000 cases with some type of thin lubricate like WD-40.  I would recommend that during initial break-in (first 2000 cases) of the reamer that it be lubricated every 500 cases.  </a:t>
            </a:r>
          </a:p>
          <a:p>
            <a:endParaRPr lang="en-US" sz="1400" dirty="0"/>
          </a:p>
          <a:p>
            <a:r>
              <a:rPr lang="en-US" sz="1400" b="1" u="sng" dirty="0">
                <a:solidFill>
                  <a:srgbClr val="FF0000"/>
                </a:solidFill>
              </a:rPr>
              <a:t>NOTE:  Don’t run the reamer into a piece of brass and leave it on the down stroke as it will ruin the brass and may damage the cutter.  (IE don’t start you </a:t>
            </a:r>
            <a:r>
              <a:rPr lang="en-US" sz="1400" b="1" u="sng" dirty="0" err="1">
                <a:solidFill>
                  <a:srgbClr val="FF0000"/>
                </a:solidFill>
              </a:rPr>
              <a:t>ammobot</a:t>
            </a:r>
            <a:r>
              <a:rPr lang="en-US" sz="1400" b="1" u="sng" dirty="0">
                <a:solidFill>
                  <a:srgbClr val="FF0000"/>
                </a:solidFill>
              </a:rPr>
              <a:t> or </a:t>
            </a:r>
            <a:r>
              <a:rPr lang="en-US" sz="1400" b="1" u="sng" dirty="0" err="1">
                <a:solidFill>
                  <a:srgbClr val="FF0000"/>
                </a:solidFill>
              </a:rPr>
              <a:t>autodrive</a:t>
            </a:r>
            <a:r>
              <a:rPr lang="en-US" sz="1400" b="1" u="sng" dirty="0">
                <a:solidFill>
                  <a:srgbClr val="FF0000"/>
                </a:solidFill>
              </a:rPr>
              <a:t> with the brass in the reamer location as it will damage the brass)</a:t>
            </a:r>
          </a:p>
          <a:p>
            <a:endParaRPr lang="en-US" sz="1400" b="1" u="sng" dirty="0">
              <a:solidFill>
                <a:srgbClr val="FF0000"/>
              </a:solidFill>
            </a:endParaRPr>
          </a:p>
          <a:p>
            <a:endParaRPr lang="en-US" sz="1400" b="1" u="sng" dirty="0">
              <a:solidFill>
                <a:srgbClr val="FF0000"/>
              </a:solidFill>
            </a:endParaRPr>
          </a:p>
          <a:p>
            <a:endParaRPr lang="en-US" sz="1400" dirty="0"/>
          </a:p>
        </p:txBody>
      </p:sp>
      <p:sp>
        <p:nvSpPr>
          <p:cNvPr id="10" name="TextBox 9">
            <a:extLst>
              <a:ext uri="{FF2B5EF4-FFF2-40B4-BE49-F238E27FC236}">
                <a16:creationId xmlns:a16="http://schemas.microsoft.com/office/drawing/2014/main" id="{8043DE9C-7058-4B76-84D5-5A8CD80DFE07}"/>
              </a:ext>
            </a:extLst>
          </p:cNvPr>
          <p:cNvSpPr txBox="1"/>
          <p:nvPr/>
        </p:nvSpPr>
        <p:spPr>
          <a:xfrm>
            <a:off x="3334611" y="607070"/>
            <a:ext cx="689046" cy="523220"/>
          </a:xfrm>
          <a:prstGeom prst="rect">
            <a:avLst/>
          </a:prstGeom>
          <a:noFill/>
        </p:spPr>
        <p:txBody>
          <a:bodyPr wrap="square" rtlCol="0">
            <a:spAutoFit/>
          </a:bodyPr>
          <a:lstStyle/>
          <a:p>
            <a:r>
              <a:rPr lang="en-US" sz="2800" dirty="0">
                <a:solidFill>
                  <a:srgbClr val="FF0000"/>
                </a:solidFill>
              </a:rPr>
              <a:t>8</a:t>
            </a:r>
          </a:p>
        </p:txBody>
      </p:sp>
      <p:cxnSp>
        <p:nvCxnSpPr>
          <p:cNvPr id="17" name="Straight Arrow Connector 16">
            <a:extLst>
              <a:ext uri="{FF2B5EF4-FFF2-40B4-BE49-F238E27FC236}">
                <a16:creationId xmlns:a16="http://schemas.microsoft.com/office/drawing/2014/main" id="{B585948C-3BD2-4A97-AC00-98C8D9282943}"/>
              </a:ext>
            </a:extLst>
          </p:cNvPr>
          <p:cNvCxnSpPr/>
          <p:nvPr/>
        </p:nvCxnSpPr>
        <p:spPr>
          <a:xfrm flipH="1">
            <a:off x="1837944" y="356616"/>
            <a:ext cx="2468880" cy="987552"/>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21" name="Straight Arrow Connector 20">
            <a:extLst>
              <a:ext uri="{FF2B5EF4-FFF2-40B4-BE49-F238E27FC236}">
                <a16:creationId xmlns:a16="http://schemas.microsoft.com/office/drawing/2014/main" id="{CFB5A1BD-71AD-4E91-8FF0-6B6CA3A8F015}"/>
              </a:ext>
            </a:extLst>
          </p:cNvPr>
          <p:cNvCxnSpPr/>
          <p:nvPr/>
        </p:nvCxnSpPr>
        <p:spPr>
          <a:xfrm>
            <a:off x="1837944" y="118872"/>
            <a:ext cx="0" cy="676656"/>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25" name="Straight Arrow Connector 24">
            <a:extLst>
              <a:ext uri="{FF2B5EF4-FFF2-40B4-BE49-F238E27FC236}">
                <a16:creationId xmlns:a16="http://schemas.microsoft.com/office/drawing/2014/main" id="{1FFB2129-D6D3-452A-91D6-10B6C97824DB}"/>
              </a:ext>
            </a:extLst>
          </p:cNvPr>
          <p:cNvCxnSpPr/>
          <p:nvPr/>
        </p:nvCxnSpPr>
        <p:spPr>
          <a:xfrm flipH="1" flipV="1">
            <a:off x="1965960" y="4352544"/>
            <a:ext cx="2340864" cy="155448"/>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07518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car engine&#10;&#10;Description automatically generated with low confidence">
            <a:extLst>
              <a:ext uri="{FF2B5EF4-FFF2-40B4-BE49-F238E27FC236}">
                <a16:creationId xmlns:a16="http://schemas.microsoft.com/office/drawing/2014/main" id="{22C1F320-101C-4E67-8E54-64FC317CA5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733" y="111512"/>
            <a:ext cx="2571750" cy="3429000"/>
          </a:xfrm>
          <a:prstGeom prst="rect">
            <a:avLst/>
          </a:prstGeom>
        </p:spPr>
      </p:pic>
      <p:sp>
        <p:nvSpPr>
          <p:cNvPr id="4" name="TextBox 3">
            <a:extLst>
              <a:ext uri="{FF2B5EF4-FFF2-40B4-BE49-F238E27FC236}">
                <a16:creationId xmlns:a16="http://schemas.microsoft.com/office/drawing/2014/main" id="{E7445999-A89C-4DA9-8E55-ADB501674048}"/>
              </a:ext>
            </a:extLst>
          </p:cNvPr>
          <p:cNvSpPr txBox="1"/>
          <p:nvPr/>
        </p:nvSpPr>
        <p:spPr>
          <a:xfrm>
            <a:off x="2331720" y="111512"/>
            <a:ext cx="563211" cy="523220"/>
          </a:xfrm>
          <a:prstGeom prst="rect">
            <a:avLst/>
          </a:prstGeom>
          <a:noFill/>
        </p:spPr>
        <p:txBody>
          <a:bodyPr wrap="square" rtlCol="0">
            <a:spAutoFit/>
          </a:bodyPr>
          <a:lstStyle/>
          <a:p>
            <a:r>
              <a:rPr lang="en-US" sz="2800" dirty="0">
                <a:solidFill>
                  <a:srgbClr val="FF0000"/>
                </a:solidFill>
              </a:rPr>
              <a:t>9</a:t>
            </a:r>
          </a:p>
        </p:txBody>
      </p:sp>
      <p:pic>
        <p:nvPicPr>
          <p:cNvPr id="6" name="Picture 5" descr="A picture containing accessory, tiled&#10;&#10;Description automatically generated">
            <a:extLst>
              <a:ext uri="{FF2B5EF4-FFF2-40B4-BE49-F238E27FC236}">
                <a16:creationId xmlns:a16="http://schemas.microsoft.com/office/drawing/2014/main" id="{F478B16E-E75E-4F00-B911-47F33A16DDCE}"/>
              </a:ext>
            </a:extLst>
          </p:cNvPr>
          <p:cNvPicPr>
            <a:picLocks noChangeAspect="1"/>
          </p:cNvPicPr>
          <p:nvPr/>
        </p:nvPicPr>
        <p:blipFill rotWithShape="1">
          <a:blip r:embed="rId3">
            <a:extLst>
              <a:ext uri="{28A0092B-C50C-407E-A947-70E740481C1C}">
                <a14:useLocalDpi xmlns:a14="http://schemas.microsoft.com/office/drawing/2010/main" val="0"/>
              </a:ext>
            </a:extLst>
          </a:blip>
          <a:srcRect l="35396" t="1724" r="31727"/>
          <a:stretch/>
        </p:blipFill>
        <p:spPr>
          <a:xfrm>
            <a:off x="10429642" y="226045"/>
            <a:ext cx="1594625" cy="6355576"/>
          </a:xfrm>
          <a:prstGeom prst="rect">
            <a:avLst/>
          </a:prstGeom>
        </p:spPr>
      </p:pic>
      <p:cxnSp>
        <p:nvCxnSpPr>
          <p:cNvPr id="10" name="Straight Arrow Connector 9">
            <a:extLst>
              <a:ext uri="{FF2B5EF4-FFF2-40B4-BE49-F238E27FC236}">
                <a16:creationId xmlns:a16="http://schemas.microsoft.com/office/drawing/2014/main" id="{30BFC3BB-4234-49F1-A57B-9144FA317C13}"/>
              </a:ext>
            </a:extLst>
          </p:cNvPr>
          <p:cNvCxnSpPr/>
          <p:nvPr/>
        </p:nvCxnSpPr>
        <p:spPr>
          <a:xfrm>
            <a:off x="9089136" y="634732"/>
            <a:ext cx="1828800" cy="133364"/>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11" name="TextBox 10">
            <a:extLst>
              <a:ext uri="{FF2B5EF4-FFF2-40B4-BE49-F238E27FC236}">
                <a16:creationId xmlns:a16="http://schemas.microsoft.com/office/drawing/2014/main" id="{29C49815-2664-4640-A886-AC4345079F29}"/>
              </a:ext>
            </a:extLst>
          </p:cNvPr>
          <p:cNvSpPr txBox="1"/>
          <p:nvPr/>
        </p:nvSpPr>
        <p:spPr>
          <a:xfrm>
            <a:off x="7251192" y="251212"/>
            <a:ext cx="1837944" cy="1569660"/>
          </a:xfrm>
          <a:prstGeom prst="rect">
            <a:avLst/>
          </a:prstGeom>
          <a:noFill/>
        </p:spPr>
        <p:txBody>
          <a:bodyPr wrap="square" rtlCol="0">
            <a:spAutoFit/>
          </a:bodyPr>
          <a:lstStyle/>
          <a:p>
            <a:r>
              <a:rPr lang="en-US" sz="1200" dirty="0"/>
              <a:t>If you need to disassemble the reamer you need to apply </a:t>
            </a:r>
            <a:r>
              <a:rPr lang="en-US" sz="1200" dirty="0" err="1"/>
              <a:t>Locktite</a:t>
            </a:r>
            <a:r>
              <a:rPr lang="en-US" sz="1200" dirty="0"/>
              <a:t> 620 retaining compound to the outside of this bearing prior to reassembling.  </a:t>
            </a:r>
          </a:p>
        </p:txBody>
      </p:sp>
      <p:cxnSp>
        <p:nvCxnSpPr>
          <p:cNvPr id="17" name="Straight Arrow Connector 16">
            <a:extLst>
              <a:ext uri="{FF2B5EF4-FFF2-40B4-BE49-F238E27FC236}">
                <a16:creationId xmlns:a16="http://schemas.microsoft.com/office/drawing/2014/main" id="{DCECD76C-FA5C-45DE-8CC6-1962E25C945C}"/>
              </a:ext>
            </a:extLst>
          </p:cNvPr>
          <p:cNvCxnSpPr/>
          <p:nvPr/>
        </p:nvCxnSpPr>
        <p:spPr>
          <a:xfrm flipH="1">
            <a:off x="1207008" y="768096"/>
            <a:ext cx="2743200" cy="886968"/>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18" name="TextBox 17">
            <a:extLst>
              <a:ext uri="{FF2B5EF4-FFF2-40B4-BE49-F238E27FC236}">
                <a16:creationId xmlns:a16="http://schemas.microsoft.com/office/drawing/2014/main" id="{B21587B8-5B64-4A9E-8D1B-E95B0F172299}"/>
              </a:ext>
            </a:extLst>
          </p:cNvPr>
          <p:cNvSpPr txBox="1"/>
          <p:nvPr/>
        </p:nvSpPr>
        <p:spPr>
          <a:xfrm>
            <a:off x="3101581" y="111512"/>
            <a:ext cx="2267712" cy="646331"/>
          </a:xfrm>
          <a:prstGeom prst="rect">
            <a:avLst/>
          </a:prstGeom>
          <a:noFill/>
        </p:spPr>
        <p:txBody>
          <a:bodyPr wrap="square" rtlCol="0">
            <a:spAutoFit/>
          </a:bodyPr>
          <a:lstStyle/>
          <a:p>
            <a:r>
              <a:rPr lang="en-US" sz="1200" dirty="0"/>
              <a:t>Retainer plate keeping the cable from hitting on the frame</a:t>
            </a:r>
          </a:p>
        </p:txBody>
      </p:sp>
      <p:cxnSp>
        <p:nvCxnSpPr>
          <p:cNvPr id="20" name="Straight Arrow Connector 19">
            <a:extLst>
              <a:ext uri="{FF2B5EF4-FFF2-40B4-BE49-F238E27FC236}">
                <a16:creationId xmlns:a16="http://schemas.microsoft.com/office/drawing/2014/main" id="{B26F1961-0038-4009-8137-A272E10FB350}"/>
              </a:ext>
            </a:extLst>
          </p:cNvPr>
          <p:cNvCxnSpPr/>
          <p:nvPr/>
        </p:nvCxnSpPr>
        <p:spPr>
          <a:xfrm flipV="1">
            <a:off x="9390888" y="932688"/>
            <a:ext cx="1673352" cy="1947672"/>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22" name="Straight Arrow Connector 21">
            <a:extLst>
              <a:ext uri="{FF2B5EF4-FFF2-40B4-BE49-F238E27FC236}">
                <a16:creationId xmlns:a16="http://schemas.microsoft.com/office/drawing/2014/main" id="{8AE36796-E85F-464D-88F1-95858ACF9A91}"/>
              </a:ext>
            </a:extLst>
          </p:cNvPr>
          <p:cNvCxnSpPr/>
          <p:nvPr/>
        </p:nvCxnSpPr>
        <p:spPr>
          <a:xfrm flipV="1">
            <a:off x="9390888" y="1371600"/>
            <a:ext cx="1682496" cy="1517904"/>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24" name="Straight Arrow Connector 23">
            <a:extLst>
              <a:ext uri="{FF2B5EF4-FFF2-40B4-BE49-F238E27FC236}">
                <a16:creationId xmlns:a16="http://schemas.microsoft.com/office/drawing/2014/main" id="{B0A77328-98FC-444E-9212-C74861E3A122}"/>
              </a:ext>
            </a:extLst>
          </p:cNvPr>
          <p:cNvCxnSpPr/>
          <p:nvPr/>
        </p:nvCxnSpPr>
        <p:spPr>
          <a:xfrm flipV="1">
            <a:off x="9390888" y="2633472"/>
            <a:ext cx="1594104" cy="246888"/>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25" name="TextBox 24">
            <a:extLst>
              <a:ext uri="{FF2B5EF4-FFF2-40B4-BE49-F238E27FC236}">
                <a16:creationId xmlns:a16="http://schemas.microsoft.com/office/drawing/2014/main" id="{1A5E6A43-F1EB-4122-83A4-25B8B6DEBB4E}"/>
              </a:ext>
            </a:extLst>
          </p:cNvPr>
          <p:cNvSpPr txBox="1"/>
          <p:nvPr/>
        </p:nvSpPr>
        <p:spPr>
          <a:xfrm>
            <a:off x="7315200" y="2404872"/>
            <a:ext cx="2066544" cy="646331"/>
          </a:xfrm>
          <a:prstGeom prst="rect">
            <a:avLst/>
          </a:prstGeom>
          <a:noFill/>
        </p:spPr>
        <p:txBody>
          <a:bodyPr wrap="square" rtlCol="0">
            <a:spAutoFit/>
          </a:bodyPr>
          <a:lstStyle/>
          <a:p>
            <a:r>
              <a:rPr lang="en-US" sz="1200" dirty="0"/>
              <a:t>These are the bearings that you need to keep lubricated.</a:t>
            </a:r>
          </a:p>
        </p:txBody>
      </p:sp>
      <p:cxnSp>
        <p:nvCxnSpPr>
          <p:cNvPr id="27" name="Straight Arrow Connector 26">
            <a:extLst>
              <a:ext uri="{FF2B5EF4-FFF2-40B4-BE49-F238E27FC236}">
                <a16:creationId xmlns:a16="http://schemas.microsoft.com/office/drawing/2014/main" id="{170CCE9C-FAB6-4CC0-882A-EBB3E144A8DD}"/>
              </a:ext>
            </a:extLst>
          </p:cNvPr>
          <p:cNvCxnSpPr/>
          <p:nvPr/>
        </p:nvCxnSpPr>
        <p:spPr>
          <a:xfrm>
            <a:off x="8650224" y="4873752"/>
            <a:ext cx="2606040" cy="292608"/>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28" name="TextBox 27">
            <a:extLst>
              <a:ext uri="{FF2B5EF4-FFF2-40B4-BE49-F238E27FC236}">
                <a16:creationId xmlns:a16="http://schemas.microsoft.com/office/drawing/2014/main" id="{E1CEF60E-7069-48F3-8C49-5E6F0A7B93B8}"/>
              </a:ext>
            </a:extLst>
          </p:cNvPr>
          <p:cNvSpPr txBox="1"/>
          <p:nvPr/>
        </p:nvSpPr>
        <p:spPr>
          <a:xfrm>
            <a:off x="4928455" y="4256780"/>
            <a:ext cx="5166360" cy="646331"/>
          </a:xfrm>
          <a:prstGeom prst="rect">
            <a:avLst/>
          </a:prstGeom>
          <a:noFill/>
        </p:spPr>
        <p:txBody>
          <a:bodyPr wrap="square" rtlCol="0">
            <a:spAutoFit/>
          </a:bodyPr>
          <a:lstStyle/>
          <a:p>
            <a:r>
              <a:rPr lang="en-US" sz="1200" dirty="0"/>
              <a:t>Ensure when adjusting the cable retainer housing and switch that the flexible cable dose not hit the edge of this cutout.  When maintenance the reamer pack this opening with standard grease.   </a:t>
            </a:r>
          </a:p>
        </p:txBody>
      </p:sp>
      <p:pic>
        <p:nvPicPr>
          <p:cNvPr id="30" name="Picture 29" descr="A picture containing laying&#10;&#10;Description automatically generated">
            <a:extLst>
              <a:ext uri="{FF2B5EF4-FFF2-40B4-BE49-F238E27FC236}">
                <a16:creationId xmlns:a16="http://schemas.microsoft.com/office/drawing/2014/main" id="{E8910FA4-7FFA-4269-B44D-CCE4B001203A}"/>
              </a:ext>
            </a:extLst>
          </p:cNvPr>
          <p:cNvPicPr>
            <a:picLocks noChangeAspect="1"/>
          </p:cNvPicPr>
          <p:nvPr/>
        </p:nvPicPr>
        <p:blipFill rotWithShape="1">
          <a:blip r:embed="rId4">
            <a:extLst>
              <a:ext uri="{28A0092B-C50C-407E-A947-70E740481C1C}">
                <a14:useLocalDpi xmlns:a14="http://schemas.microsoft.com/office/drawing/2010/main" val="0"/>
              </a:ext>
            </a:extLst>
          </a:blip>
          <a:srcRect l="26597" t="38480" r="54899" b="37876"/>
          <a:stretch/>
        </p:blipFill>
        <p:spPr>
          <a:xfrm rot="5400000">
            <a:off x="110227" y="3731382"/>
            <a:ext cx="2761488" cy="2646476"/>
          </a:xfrm>
          <a:prstGeom prst="rect">
            <a:avLst/>
          </a:prstGeom>
        </p:spPr>
      </p:pic>
      <p:cxnSp>
        <p:nvCxnSpPr>
          <p:cNvPr id="32" name="Straight Arrow Connector 31">
            <a:extLst>
              <a:ext uri="{FF2B5EF4-FFF2-40B4-BE49-F238E27FC236}">
                <a16:creationId xmlns:a16="http://schemas.microsoft.com/office/drawing/2014/main" id="{B40F706C-7AF9-470E-BA1F-5D12C2D2ADFD}"/>
              </a:ext>
            </a:extLst>
          </p:cNvPr>
          <p:cNvCxnSpPr/>
          <p:nvPr/>
        </p:nvCxnSpPr>
        <p:spPr>
          <a:xfrm flipH="1" flipV="1">
            <a:off x="1490971" y="5166360"/>
            <a:ext cx="2834141" cy="201168"/>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33" name="TextBox 32">
            <a:extLst>
              <a:ext uri="{FF2B5EF4-FFF2-40B4-BE49-F238E27FC236}">
                <a16:creationId xmlns:a16="http://schemas.microsoft.com/office/drawing/2014/main" id="{5574CE99-AAB3-4842-8EC3-423A5E296F08}"/>
              </a:ext>
            </a:extLst>
          </p:cNvPr>
          <p:cNvSpPr txBox="1"/>
          <p:nvPr/>
        </p:nvSpPr>
        <p:spPr>
          <a:xfrm>
            <a:off x="4303162" y="5231334"/>
            <a:ext cx="2459736" cy="646331"/>
          </a:xfrm>
          <a:prstGeom prst="rect">
            <a:avLst/>
          </a:prstGeom>
          <a:noFill/>
        </p:spPr>
        <p:txBody>
          <a:bodyPr wrap="square" rtlCol="0">
            <a:spAutoFit/>
          </a:bodyPr>
          <a:lstStyle/>
          <a:p>
            <a:r>
              <a:rPr lang="en-US" sz="1200" dirty="0"/>
              <a:t>Set screw locations to remove the flex drive cable from the reamer assembly.  </a:t>
            </a:r>
          </a:p>
        </p:txBody>
      </p:sp>
    </p:spTree>
    <p:extLst>
      <p:ext uri="{BB962C8B-B14F-4D97-AF65-F5344CB8AC3E}">
        <p14:creationId xmlns:p14="http://schemas.microsoft.com/office/powerpoint/2010/main" val="3742092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etal object with screws&#10;&#10;Description automatically generated">
            <a:extLst>
              <a:ext uri="{FF2B5EF4-FFF2-40B4-BE49-F238E27FC236}">
                <a16:creationId xmlns:a16="http://schemas.microsoft.com/office/drawing/2014/main" id="{2A57A0F9-FE99-E35B-13AA-E4A23E8CCF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65994" y="1990514"/>
            <a:ext cx="6062134" cy="4546601"/>
          </a:xfrm>
          <a:prstGeom prst="rect">
            <a:avLst/>
          </a:prstGeom>
        </p:spPr>
      </p:pic>
      <p:sp>
        <p:nvSpPr>
          <p:cNvPr id="4" name="TextBox 3">
            <a:extLst>
              <a:ext uri="{FF2B5EF4-FFF2-40B4-BE49-F238E27FC236}">
                <a16:creationId xmlns:a16="http://schemas.microsoft.com/office/drawing/2014/main" id="{511C5C12-6AE5-9253-D391-B4C33A81B0B4}"/>
              </a:ext>
            </a:extLst>
          </p:cNvPr>
          <p:cNvSpPr txBox="1"/>
          <p:nvPr/>
        </p:nvSpPr>
        <p:spPr>
          <a:xfrm>
            <a:off x="191772" y="101600"/>
            <a:ext cx="8281668" cy="923330"/>
          </a:xfrm>
          <a:prstGeom prst="rect">
            <a:avLst/>
          </a:prstGeom>
          <a:noFill/>
        </p:spPr>
        <p:txBody>
          <a:bodyPr wrap="square" rtlCol="0">
            <a:spAutoFit/>
          </a:bodyPr>
          <a:lstStyle/>
          <a:p>
            <a:r>
              <a:rPr lang="en-US" sz="5400" dirty="0">
                <a:solidFill>
                  <a:srgbClr val="FF0000"/>
                </a:solidFill>
              </a:rPr>
              <a:t>Large Reamer install</a:t>
            </a:r>
          </a:p>
        </p:txBody>
      </p:sp>
      <p:sp>
        <p:nvSpPr>
          <p:cNvPr id="7" name="Arrow: Right 6">
            <a:extLst>
              <a:ext uri="{FF2B5EF4-FFF2-40B4-BE49-F238E27FC236}">
                <a16:creationId xmlns:a16="http://schemas.microsoft.com/office/drawing/2014/main" id="{F9649B52-0980-9C6E-2FE8-4CEA2E2C7900}"/>
              </a:ext>
            </a:extLst>
          </p:cNvPr>
          <p:cNvSpPr/>
          <p:nvPr/>
        </p:nvSpPr>
        <p:spPr>
          <a:xfrm rot="4923503">
            <a:off x="338666" y="2388330"/>
            <a:ext cx="1849120" cy="16865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D5C53A40-78E1-E0F0-2AE0-DF398F6F55FD}"/>
              </a:ext>
            </a:extLst>
          </p:cNvPr>
          <p:cNvCxnSpPr>
            <a:cxnSpLocks/>
          </p:cNvCxnSpPr>
          <p:nvPr/>
        </p:nvCxnSpPr>
        <p:spPr>
          <a:xfrm flipH="1">
            <a:off x="3090333" y="2633133"/>
            <a:ext cx="3073400" cy="1710267"/>
          </a:xfrm>
          <a:prstGeom prst="straightConnector1">
            <a:avLst/>
          </a:prstGeom>
          <a:ln w="98425">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ECA549AE-1958-85B5-14CD-671431ECF640}"/>
              </a:ext>
            </a:extLst>
          </p:cNvPr>
          <p:cNvSpPr txBox="1"/>
          <p:nvPr/>
        </p:nvSpPr>
        <p:spPr>
          <a:xfrm>
            <a:off x="6355713" y="1063472"/>
            <a:ext cx="5413161" cy="3139321"/>
          </a:xfrm>
          <a:prstGeom prst="rect">
            <a:avLst/>
          </a:prstGeom>
          <a:noFill/>
        </p:spPr>
        <p:txBody>
          <a:bodyPr wrap="square" rtlCol="0">
            <a:spAutoFit/>
          </a:bodyPr>
          <a:lstStyle/>
          <a:p>
            <a:r>
              <a:rPr lang="en-US" dirty="0"/>
              <a:t>In order to use the large reamer you will have to remove the hardened bushing from the frame.  This is an example of the bushing out of the frame.  When using the reamer it is not necessary to use it and makes your vacuum better.  To get this out you will drive the bushing from the bottom up.  Basically the bushing will only come out from the top.  It will also be recommended that you use the 24V power supply instead of the 12V for the small pocket reamer.  </a:t>
            </a:r>
          </a:p>
        </p:txBody>
      </p:sp>
    </p:spTree>
    <p:extLst>
      <p:ext uri="{BB962C8B-B14F-4D97-AF65-F5344CB8AC3E}">
        <p14:creationId xmlns:p14="http://schemas.microsoft.com/office/powerpoint/2010/main" val="2808240057"/>
      </p:ext>
    </p:extLst>
  </p:cSld>
  <p:clrMapOvr>
    <a:masterClrMapping/>
  </p:clrMapOvr>
</p:sld>
</file>

<file path=ppt/theme/theme1.xml><?xml version="1.0" encoding="utf-8"?>
<a:theme xmlns:a="http://schemas.openxmlformats.org/drawingml/2006/main" name="AccentBoxVTI">
  <a:themeElements>
    <a:clrScheme name="AnalogousFromLightSeedRightStep">
      <a:dk1>
        <a:srgbClr val="000000"/>
      </a:dk1>
      <a:lt1>
        <a:srgbClr val="FFFFFF"/>
      </a:lt1>
      <a:dk2>
        <a:srgbClr val="3E3423"/>
      </a:dk2>
      <a:lt2>
        <a:srgbClr val="E2E7E8"/>
      </a:lt2>
      <a:accent1>
        <a:srgbClr val="C1988C"/>
      </a:accent1>
      <a:accent2>
        <a:srgbClr val="B5A17B"/>
      </a:accent2>
      <a:accent3>
        <a:srgbClr val="A3A67E"/>
      </a:accent3>
      <a:accent4>
        <a:srgbClr val="8FAA74"/>
      </a:accent4>
      <a:accent5>
        <a:srgbClr val="85AB81"/>
      </a:accent5>
      <a:accent6>
        <a:srgbClr val="77AF89"/>
      </a:accent6>
      <a:hlink>
        <a:srgbClr val="5C8A99"/>
      </a:hlink>
      <a:folHlink>
        <a:srgbClr val="7F7F7F"/>
      </a:folHlink>
    </a:clrScheme>
    <a:fontScheme name="Avenir">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1043</TotalTime>
  <Words>1424</Words>
  <Application>Microsoft Office PowerPoint</Application>
  <PresentationFormat>Widescreen</PresentationFormat>
  <Paragraphs>63</Paragraphs>
  <Slides>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Neue Haas Grotesk Text Pro</vt:lpstr>
      <vt:lpstr>AccentBoxVTI</vt:lpstr>
      <vt:lpstr>VP-MFG.COM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VP-MFG.COM</dc:title>
  <dc:creator>Petrangelo, Vincent [KUS]</dc:creator>
  <cp:lastModifiedBy>Petrangelo, Vincent [KUS]</cp:lastModifiedBy>
  <cp:revision>10</cp:revision>
  <dcterms:created xsi:type="dcterms:W3CDTF">2022-04-11T00:51:22Z</dcterms:created>
  <dcterms:modified xsi:type="dcterms:W3CDTF">2024-03-13T21:07:26Z</dcterms:modified>
</cp:coreProperties>
</file>